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1" r:id="rId5"/>
    <p:sldId id="259" r:id="rId6"/>
    <p:sldId id="277" r:id="rId7"/>
    <p:sldId id="260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58" r:id="rId16"/>
    <p:sldId id="268" r:id="rId17"/>
    <p:sldId id="269" r:id="rId18"/>
    <p:sldId id="279" r:id="rId19"/>
    <p:sldId id="272" r:id="rId20"/>
    <p:sldId id="273" r:id="rId21"/>
    <p:sldId id="274" r:id="rId22"/>
    <p:sldId id="275" r:id="rId23"/>
    <p:sldId id="267" r:id="rId24"/>
    <p:sldId id="276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799A6A-66F6-4294-9E27-9920080A2C3A}" type="datetimeFigureOut">
              <a:rPr lang="el-GR" smtClean="0"/>
              <a:pPr/>
              <a:t>16/10/2021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75FA79-CF4B-42BD-92B5-07F00EBF9F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udoxus.gr/Student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&#932;&#956;&#942;&#956;&#945;-&#934;&#959;&#953;&#964;&#951;&#964;&#953;&#954;&#942;&#962;-&#924;&#941;&#961;&#953;&#956;&#957;&#945;&#962;-&#928;&#945;&#957;&#949;&#960;&#953;&#963;&#964;&#951;&#956;&#953;&#959;&#973;&#960;&#959;&#955;&#951;-&#922;&#945;&#946;&#940;&#955;&#945;&#962;-10584337106035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ogias@physics.ihu.g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mara@physics.ihu.g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-secretariat.emt.ihu.g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physics.ihu.g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id.minedu.gov.g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Παρουσιαση</a:t>
            </a:r>
            <a:r>
              <a:rPr lang="el-GR" dirty="0" smtClean="0"/>
              <a:t> </a:t>
            </a:r>
            <a:r>
              <a:rPr lang="el-GR" dirty="0" err="1" smtClean="0"/>
              <a:t>Ακαδημαϊκησ</a:t>
            </a:r>
            <a:r>
              <a:rPr lang="el-GR" dirty="0" smtClean="0"/>
              <a:t> </a:t>
            </a:r>
            <a:r>
              <a:rPr lang="el-GR" dirty="0" err="1" smtClean="0"/>
              <a:t>ζωησ</a:t>
            </a:r>
            <a:r>
              <a:rPr lang="el-GR" dirty="0" smtClean="0"/>
              <a:t> στο ΔΙ.ΠΑ.Ε.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l-GR" dirty="0" smtClean="0"/>
          </a:p>
          <a:p>
            <a:pPr algn="r"/>
            <a:endParaRPr lang="el-GR" dirty="0" smtClean="0"/>
          </a:p>
          <a:p>
            <a:pPr algn="r"/>
            <a:r>
              <a:rPr lang="el-GR" dirty="0" err="1" smtClean="0"/>
              <a:t>Μαραγκάκης</a:t>
            </a:r>
            <a:r>
              <a:rPr lang="el-GR" dirty="0" smtClean="0"/>
              <a:t> Μιχάλης</a:t>
            </a:r>
          </a:p>
        </p:txBody>
      </p:sp>
      <p:pic>
        <p:nvPicPr>
          <p:cNvPr id="4" name="3 - Εικόνα" descr="ΤEI-Kav.jpg"/>
          <p:cNvPicPr>
            <a:picLocks noChangeAspect="1"/>
          </p:cNvPicPr>
          <p:nvPr/>
        </p:nvPicPr>
        <p:blipFill>
          <a:blip r:embed="rId2">
            <a:lum bright="15000" contrast="15000"/>
          </a:blip>
          <a:stretch>
            <a:fillRect/>
          </a:stretch>
        </p:blipFill>
        <p:spPr>
          <a:xfrm>
            <a:off x="2400300" y="502920"/>
            <a:ext cx="5676900" cy="330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Λογαριασμόσ</a:t>
            </a:r>
            <a:r>
              <a:rPr lang="el-GR" dirty="0" smtClean="0"/>
              <a:t> </a:t>
            </a:r>
            <a:r>
              <a:rPr lang="en-US" cap="none" dirty="0" smtClean="0"/>
              <a:t>e-mail</a:t>
            </a:r>
            <a:r>
              <a:rPr lang="el-GR" dirty="0" smtClean="0"/>
              <a:t> και </a:t>
            </a:r>
            <a:r>
              <a:rPr lang="en-US" cap="none" dirty="0" err="1" smtClean="0"/>
              <a:t>eclass</a:t>
            </a:r>
            <a:endParaRPr lang="el-GR" cap="none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Περιβάλλον </a:t>
            </a:r>
            <a:r>
              <a:rPr lang="en-US" sz="2800" dirty="0" err="1" smtClean="0"/>
              <a:t>eclass</a:t>
            </a:r>
            <a:endParaRPr lang="el-GR" sz="2800" dirty="0" smtClean="0"/>
          </a:p>
        </p:txBody>
      </p:sp>
      <p:pic>
        <p:nvPicPr>
          <p:cNvPr id="5" name="4 - Εικόνα" descr="e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51877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Online </a:t>
            </a:r>
            <a:r>
              <a:rPr lang="el-GR" dirty="0" err="1" smtClean="0"/>
              <a:t>μαθηματα</a:t>
            </a:r>
            <a:r>
              <a:rPr lang="el-GR" dirty="0" smtClean="0"/>
              <a:t> </a:t>
            </a:r>
            <a:r>
              <a:rPr lang="el-GR" sz="2800" cap="none" dirty="0" smtClean="0"/>
              <a:t>(αν χρειαστεί)</a:t>
            </a:r>
            <a:endParaRPr lang="el-GR" sz="2800" cap="none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Τα διαδικτυακά μαθήματα διδάσκονται με την πλατφόρμα </a:t>
            </a:r>
            <a:r>
              <a:rPr lang="en-US" sz="2800" dirty="0" smtClean="0"/>
              <a:t>Zoom</a:t>
            </a:r>
            <a:endParaRPr lang="el-GR" sz="2800" dirty="0" smtClean="0"/>
          </a:p>
          <a:p>
            <a:r>
              <a:rPr lang="el-GR" sz="2800" dirty="0" err="1" smtClean="0"/>
              <a:t>Εγκαταστάση</a:t>
            </a:r>
            <a:r>
              <a:rPr lang="el-GR" sz="2800" dirty="0" smtClean="0"/>
              <a:t> στον υπολογιστή/</a:t>
            </a:r>
            <a:r>
              <a:rPr lang="en-US" sz="2800" dirty="0" smtClean="0"/>
              <a:t>tablet</a:t>
            </a:r>
            <a:r>
              <a:rPr lang="el-GR" sz="2800" dirty="0" smtClean="0"/>
              <a:t>/κινητό του </a:t>
            </a:r>
            <a:r>
              <a:rPr lang="en-US" sz="2800" dirty="0" smtClean="0"/>
              <a:t>Zoom</a:t>
            </a:r>
            <a:r>
              <a:rPr lang="el-GR" sz="2800" dirty="0" smtClean="0"/>
              <a:t> από: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2"/>
              </a:rPr>
              <a:t>https://zoom.us/download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	ή μπαίνετε από </a:t>
            </a:r>
            <a:r>
              <a:rPr lang="en-US" sz="2800" dirty="0" smtClean="0"/>
              <a:t>browser</a:t>
            </a:r>
            <a:r>
              <a:rPr lang="el-GR" sz="2800" dirty="0" smtClean="0"/>
              <a:t> </a:t>
            </a:r>
            <a:r>
              <a:rPr lang="en-US" sz="2800" dirty="0" smtClean="0"/>
              <a:t>(chrome/</a:t>
            </a:r>
            <a:r>
              <a:rPr lang="en-US" sz="2800" dirty="0" err="1" smtClean="0"/>
              <a:t>firefox</a:t>
            </a:r>
            <a:r>
              <a:rPr lang="en-US" sz="2800" dirty="0" smtClean="0"/>
              <a:t>) </a:t>
            </a:r>
            <a:r>
              <a:rPr lang="el-GR" sz="2800" dirty="0" smtClean="0"/>
              <a:t>με </a:t>
            </a:r>
            <a:r>
              <a:rPr lang="en-US" sz="2800" dirty="0" err="1" smtClean="0"/>
              <a:t>plugin</a:t>
            </a:r>
            <a:r>
              <a:rPr lang="en-US" sz="2800" dirty="0" smtClean="0"/>
              <a:t>/extension</a:t>
            </a:r>
            <a:endParaRPr lang="el-GR" sz="2800" dirty="0" smtClean="0"/>
          </a:p>
          <a:p>
            <a:r>
              <a:rPr lang="el-GR" sz="2800" dirty="0" smtClean="0"/>
              <a:t>Οι εικονικές «αίθουσες» αναγράφονται στο πρόγραμμα μαθημάτων </a:t>
            </a:r>
            <a:r>
              <a:rPr lang="en-US" sz="2800" dirty="0" smtClean="0"/>
              <a:t>(links</a:t>
            </a:r>
            <a:r>
              <a:rPr lang="el-GR" sz="2800" dirty="0" smtClean="0"/>
              <a:t>) ή σε ανακοίνωση στο </a:t>
            </a:r>
            <a:r>
              <a:rPr lang="en-US" sz="2800" dirty="0" err="1" smtClean="0"/>
              <a:t>eclass</a:t>
            </a:r>
            <a:r>
              <a:rPr lang="el-GR" sz="2800" dirty="0" smtClean="0"/>
              <a:t> του κάθε μαθήματος (αν πρόκειται για έκτακτο μάθημα)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Covid</a:t>
            </a:r>
            <a:r>
              <a:rPr lang="en-US" cap="none" dirty="0" smtClean="0"/>
              <a:t> -19</a:t>
            </a:r>
            <a:endParaRPr lang="el-GR" cap="none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Απαραίτητα</a:t>
            </a:r>
            <a:r>
              <a:rPr lang="en-US" sz="2800" dirty="0" smtClean="0"/>
              <a:t> 1 </a:t>
            </a:r>
            <a:r>
              <a:rPr lang="el-GR" sz="2800" dirty="0" smtClean="0"/>
              <a:t>από τα 4:</a:t>
            </a:r>
          </a:p>
          <a:p>
            <a:pPr lvl="1"/>
            <a:r>
              <a:rPr lang="el-GR" sz="2400" dirty="0" smtClean="0"/>
              <a:t>Προ τουλάχιστον δεκατεσσάρων (14) ημερών πλήρης εμβολιασμός για </a:t>
            </a:r>
            <a:r>
              <a:rPr lang="el-GR" sz="2400" dirty="0" err="1" smtClean="0"/>
              <a:t>κορωνοϊό</a:t>
            </a:r>
            <a:r>
              <a:rPr lang="el-GR" sz="2400" dirty="0" smtClean="0"/>
              <a:t> C</a:t>
            </a:r>
            <a:r>
              <a:rPr lang="en-US" sz="2400" dirty="0" err="1" smtClean="0"/>
              <a:t>ovid</a:t>
            </a:r>
            <a:r>
              <a:rPr lang="el-GR" sz="2400" dirty="0" smtClean="0"/>
              <a:t>-19,</a:t>
            </a:r>
          </a:p>
          <a:p>
            <a:pPr lvl="1"/>
            <a:r>
              <a:rPr lang="el-GR" sz="2400" dirty="0" smtClean="0"/>
              <a:t>Προ τουλάχιστον δεκατεσσάρων (14) ημερών εμβολιασμό</a:t>
            </a:r>
            <a:r>
              <a:rPr lang="en-US" sz="2400" dirty="0" smtClean="0"/>
              <a:t>w</a:t>
            </a:r>
            <a:r>
              <a:rPr lang="el-GR" sz="2400" dirty="0" smtClean="0"/>
              <a:t> για </a:t>
            </a:r>
            <a:r>
              <a:rPr lang="el-GR" sz="2400" dirty="0" err="1" smtClean="0"/>
              <a:t>κορωνοϊό</a:t>
            </a:r>
            <a:r>
              <a:rPr lang="el-GR" sz="2400" dirty="0" smtClean="0"/>
              <a:t> C</a:t>
            </a:r>
            <a:r>
              <a:rPr lang="en-US" sz="2400" dirty="0" err="1" smtClean="0"/>
              <a:t>ovid</a:t>
            </a:r>
            <a:r>
              <a:rPr lang="el-GR" sz="2400" dirty="0" smtClean="0"/>
              <a:t>-19 με μία (1) δόση εμβολίου λόγω </a:t>
            </a:r>
            <a:r>
              <a:rPr lang="el-GR" sz="2400" dirty="0" err="1" smtClean="0"/>
              <a:t>νόσησής</a:t>
            </a:r>
            <a:r>
              <a:rPr lang="el-GR" sz="2400" dirty="0" smtClean="0"/>
              <a:t> από </a:t>
            </a:r>
            <a:r>
              <a:rPr lang="el-GR" sz="2400" dirty="0" err="1" smtClean="0"/>
              <a:t>κορωνοϊό</a:t>
            </a:r>
            <a:r>
              <a:rPr lang="el-GR" sz="2400" dirty="0" smtClean="0"/>
              <a:t> C</a:t>
            </a:r>
            <a:r>
              <a:rPr lang="en-US" sz="2400" dirty="0" err="1" smtClean="0"/>
              <a:t>ovid</a:t>
            </a:r>
            <a:r>
              <a:rPr lang="el-GR" sz="2400" dirty="0" smtClean="0"/>
              <a:t>-19,</a:t>
            </a:r>
          </a:p>
          <a:p>
            <a:pPr lvl="1"/>
            <a:r>
              <a:rPr lang="el-GR" sz="2400" dirty="0" smtClean="0"/>
              <a:t>Νόσος από </a:t>
            </a:r>
            <a:r>
              <a:rPr lang="el-GR" sz="2400" dirty="0" err="1" smtClean="0"/>
              <a:t>κορωνοϊό</a:t>
            </a:r>
            <a:r>
              <a:rPr lang="el-GR" sz="2400" dirty="0" smtClean="0"/>
              <a:t> C</a:t>
            </a:r>
            <a:r>
              <a:rPr lang="en-US" sz="2400" dirty="0" err="1" smtClean="0"/>
              <a:t>ovid</a:t>
            </a:r>
            <a:r>
              <a:rPr lang="el-GR" sz="2400" dirty="0" smtClean="0"/>
              <a:t>-19 πριν από περισσότερο από είκοσι (20) ημέρες και λιγότερο από εκατόν ογδόντα (180) ημέρες από την ημερομηνία διάγνωσής ως θετικού κρούσματος,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Covid</a:t>
            </a:r>
            <a:r>
              <a:rPr lang="en-US" cap="none" dirty="0" smtClean="0"/>
              <a:t> -19</a:t>
            </a:r>
            <a:endParaRPr lang="el-GR" cap="none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Απαραίτητα</a:t>
            </a:r>
            <a:r>
              <a:rPr lang="en-US" sz="2800" dirty="0" smtClean="0"/>
              <a:t> 1 </a:t>
            </a:r>
            <a:r>
              <a:rPr lang="el-GR" sz="2800" dirty="0" smtClean="0"/>
              <a:t>από τα 4:</a:t>
            </a:r>
          </a:p>
          <a:p>
            <a:pPr lvl="1"/>
            <a:r>
              <a:rPr lang="el-GR" sz="2400" dirty="0" smtClean="0"/>
              <a:t>Αρνητική διάγνωση είτε σε εργαστηριακό έλεγχο για </a:t>
            </a:r>
            <a:r>
              <a:rPr lang="el-GR" sz="2400" dirty="0" err="1" smtClean="0"/>
              <a:t>κορωνοϊό</a:t>
            </a:r>
            <a:r>
              <a:rPr lang="el-GR" sz="2400" dirty="0" smtClean="0"/>
              <a:t> C</a:t>
            </a:r>
            <a:r>
              <a:rPr lang="en-US" sz="2400" dirty="0" err="1" smtClean="0"/>
              <a:t>ovid</a:t>
            </a:r>
            <a:r>
              <a:rPr lang="el-GR" sz="2400" dirty="0" smtClean="0"/>
              <a:t>-19 με τη μέθοδο PCR που έχει διενεργηθεί με τη λήψη </a:t>
            </a:r>
            <a:r>
              <a:rPr lang="el-GR" sz="2400" dirty="0" err="1" smtClean="0"/>
              <a:t>στοματοφαρυγγικού</a:t>
            </a:r>
            <a:r>
              <a:rPr lang="el-GR" sz="2400" dirty="0" smtClean="0"/>
              <a:t> ή ρινοφαρυγγικού επιχρίσματος, είτε σε εξέταση ταχείας ανίχνευσης αντιγόνου </a:t>
            </a:r>
            <a:r>
              <a:rPr lang="el-GR" sz="2400" dirty="0" err="1" smtClean="0"/>
              <a:t>κορωνοϊού</a:t>
            </a:r>
            <a:r>
              <a:rPr lang="el-GR" sz="2400" dirty="0" smtClean="0"/>
              <a:t> C</a:t>
            </a:r>
            <a:r>
              <a:rPr lang="en-US" sz="2400" dirty="0" err="1" smtClean="0"/>
              <a:t>ovid</a:t>
            </a:r>
            <a:r>
              <a:rPr lang="el-GR" sz="2400" dirty="0" smtClean="0"/>
              <a:t>-19 (</a:t>
            </a:r>
            <a:r>
              <a:rPr lang="el-GR" sz="2400" dirty="0" err="1" smtClean="0"/>
              <a:t>rapid</a:t>
            </a:r>
            <a:r>
              <a:rPr lang="el-GR" sz="2400" dirty="0" smtClean="0"/>
              <a:t> </a:t>
            </a:r>
            <a:r>
              <a:rPr lang="el-GR" sz="2400" dirty="0" err="1" smtClean="0"/>
              <a:t>test</a:t>
            </a:r>
            <a:r>
              <a:rPr lang="el-GR" sz="2400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Covid</a:t>
            </a:r>
            <a:r>
              <a:rPr lang="en-US" cap="none" dirty="0" smtClean="0"/>
              <a:t> -19</a:t>
            </a:r>
            <a:endParaRPr lang="el-GR" cap="none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6962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Διευκρίνιση για την τελευταία περίπτωση:</a:t>
            </a:r>
          </a:p>
          <a:p>
            <a:pPr lvl="1">
              <a:buNone/>
            </a:pPr>
            <a:r>
              <a:rPr lang="el-GR" sz="2400" dirty="0" smtClean="0"/>
              <a:t>	Ο εργαστηριακός έλεγχος </a:t>
            </a:r>
            <a:r>
              <a:rPr lang="el-GR" sz="2400" dirty="0" err="1" smtClean="0"/>
              <a:t>νόσησης</a:t>
            </a:r>
            <a:r>
              <a:rPr lang="el-GR" sz="2400" dirty="0" smtClean="0"/>
              <a:t> διενεργείται δύο (2) φορές εβδομαδιαίως έως σαράντα οχτώ (48) ώρες πριν από την Τρίτη και την Παρασκευή αντίστοιχα. Η δαπάνη για τη διενέργεια του εργαστηριακού ελέγχου βαρύνει αποκλειστικά τον φοιτητή.</a:t>
            </a:r>
          </a:p>
          <a:p>
            <a:pPr lvl="1">
              <a:buNone/>
            </a:pPr>
            <a:endParaRPr lang="el-GR" sz="2400" dirty="0" smtClean="0"/>
          </a:p>
          <a:p>
            <a:pPr marL="287338" lvl="1" indent="-273050">
              <a:buNone/>
            </a:pPr>
            <a:r>
              <a:rPr lang="el-GR" sz="2600" b="1" dirty="0" smtClean="0">
                <a:solidFill>
                  <a:srgbClr val="FF0000"/>
                </a:solidFill>
              </a:rPr>
              <a:t>Η ΧΡΗΣΗ ΜΑΣΚΑΣ ΕΙΝΑΙ ΥΠΟΧΡΕΩΤΙΚΗ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Ευδοξοσ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Βιβλία ΔΕΝ δίνονται στο ίδρυμα</a:t>
            </a:r>
          </a:p>
          <a:p>
            <a:r>
              <a:rPr lang="el-GR" sz="2800" dirty="0" smtClean="0"/>
              <a:t>Τα ζητάτε μέσω της εφαρμογής ΕΥΔΟΞΟΣ</a:t>
            </a:r>
            <a:r>
              <a:rPr lang="en-US" sz="2800" dirty="0" smtClean="0"/>
              <a:t> </a:t>
            </a:r>
            <a:r>
              <a:rPr lang="el-GR" sz="2800" dirty="0" smtClean="0"/>
              <a:t>του υπουργείου</a:t>
            </a:r>
          </a:p>
          <a:p>
            <a:pPr>
              <a:buNone/>
            </a:pPr>
            <a:r>
              <a:rPr lang="el-GR" sz="2800" dirty="0" smtClean="0"/>
              <a:t>	</a:t>
            </a:r>
            <a:r>
              <a:rPr lang="en-US" sz="2800" dirty="0" smtClean="0">
                <a:hlinkClick r:id="rId2"/>
              </a:rPr>
              <a:t>https://eudoxus.gr/Students</a:t>
            </a:r>
            <a:endParaRPr lang="el-GR" sz="2800" dirty="0" smtClean="0"/>
          </a:p>
          <a:p>
            <a:r>
              <a:rPr lang="el-GR" sz="2800" dirty="0" smtClean="0"/>
              <a:t>Δίνεται η δυνατότητα επιλογής μέσω κάποιων προτεινόμενων συγγραμμάτων</a:t>
            </a:r>
          </a:p>
          <a:p>
            <a:r>
              <a:rPr lang="el-GR" sz="2800" dirty="0" smtClean="0"/>
              <a:t>Μπορείτε να λάβετε μόνο ένα (1) σύγγραμμα ανά μάθημα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Ευδοξοσ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διδάσκοντες ΔΕΝ προτείνουν ποιο να πάρετε, μπορούν μόνο να σας εξηγήσουν τα σημεία στα οποία αυτά σχετίζονται με το μάθημα</a:t>
            </a:r>
          </a:p>
          <a:p>
            <a:r>
              <a:rPr lang="el-GR" sz="2800" dirty="0" smtClean="0"/>
              <a:t>Για τον λόγο αυτό έχει βαρύνουσα σημασία το τυχόν επιπλέον εκπαιδευτικό υλικό </a:t>
            </a:r>
            <a:r>
              <a:rPr lang="en-US" sz="2800" dirty="0" smtClean="0"/>
              <a:t>(</a:t>
            </a:r>
            <a:r>
              <a:rPr lang="en-US" sz="2800" dirty="0" err="1" smtClean="0"/>
              <a:t>eclass</a:t>
            </a:r>
            <a:r>
              <a:rPr lang="en-US" sz="2800" dirty="0" smtClean="0"/>
              <a:t>)</a:t>
            </a:r>
            <a:r>
              <a:rPr lang="el-GR" sz="2800" dirty="0" smtClean="0"/>
              <a:t>, οι τυχόν ασκήσεις </a:t>
            </a:r>
            <a:r>
              <a:rPr lang="en-US" sz="2800" dirty="0" smtClean="0"/>
              <a:t>(</a:t>
            </a:r>
            <a:r>
              <a:rPr lang="en-US" sz="2800" dirty="0" err="1" smtClean="0"/>
              <a:t>eclass</a:t>
            </a:r>
            <a:r>
              <a:rPr lang="en-US" sz="2800" dirty="0" smtClean="0"/>
              <a:t> </a:t>
            </a:r>
            <a:r>
              <a:rPr lang="el-GR" sz="2800" dirty="0" smtClean="0"/>
              <a:t>ή μάθημα) και όσα παραδίδει ο διδάσκων στην αίθουσα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Πανεπιστημιακο</a:t>
            </a:r>
            <a:r>
              <a:rPr lang="el-GR" dirty="0" smtClean="0"/>
              <a:t> </a:t>
            </a:r>
            <a:r>
              <a:rPr lang="el-GR" dirty="0" err="1" smtClean="0"/>
              <a:t>Γυμναστηριο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Πανεπιστημιακό γυμναστήριο βρίσκεται στον ισόγειο χώρο της φοιτητικής εστίας Φ3.</a:t>
            </a:r>
          </a:p>
          <a:p>
            <a:r>
              <a:rPr lang="el-GR" sz="2800" dirty="0" smtClean="0"/>
              <a:t>Το ΤΕΙ ΑΜΘ διαθέτει επίσης τις ακόλουθες αθλητικές εγκαταστάσεις:</a:t>
            </a:r>
          </a:p>
          <a:p>
            <a:pPr lvl="1"/>
            <a:r>
              <a:rPr lang="el-GR" sz="2500" dirty="0" smtClean="0"/>
              <a:t>Γήπεδο μπάσκετ</a:t>
            </a:r>
          </a:p>
          <a:p>
            <a:pPr lvl="1"/>
            <a:r>
              <a:rPr lang="el-GR" sz="2500" dirty="0" smtClean="0"/>
              <a:t>Γήπεδα τένις</a:t>
            </a:r>
          </a:p>
          <a:p>
            <a:pPr lvl="1"/>
            <a:r>
              <a:rPr lang="el-GR" sz="2500" dirty="0" smtClean="0"/>
              <a:t>Γήπεδο χάντμπολ</a:t>
            </a:r>
          </a:p>
          <a:p>
            <a:pPr lvl="1"/>
            <a:r>
              <a:rPr lang="el-GR" sz="2500" dirty="0" smtClean="0"/>
              <a:t>Γήπεδο ποδοσφαίρου</a:t>
            </a:r>
          </a:p>
          <a:p>
            <a:pPr>
              <a:buNone/>
            </a:pPr>
            <a:endParaRPr lang="el-GR" sz="2800" dirty="0" smtClean="0"/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Αναγνωστηριο</a:t>
            </a:r>
            <a:r>
              <a:rPr lang="el-GR" dirty="0" smtClean="0"/>
              <a:t> - </a:t>
            </a:r>
            <a:r>
              <a:rPr lang="el-GR" dirty="0" err="1" smtClean="0"/>
              <a:t>Βιβλιοθηκη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Έτος ίδρυσης: 1989</a:t>
            </a:r>
          </a:p>
          <a:p>
            <a:r>
              <a:rPr lang="el-GR" sz="2800" dirty="0" smtClean="0"/>
              <a:t>Άνω των 30000 τίτλων βιβλίων στην Καβάλα</a:t>
            </a:r>
          </a:p>
          <a:p>
            <a:r>
              <a:rPr lang="el-GR" sz="2800" dirty="0" smtClean="0"/>
              <a:t>Μέρος των διασυνδεδεμένων βιβλιοθηκών του ΔΙΠΑΕ</a:t>
            </a:r>
          </a:p>
          <a:p>
            <a:r>
              <a:rPr lang="el-GR" sz="2800" dirty="0" smtClean="0"/>
              <a:t>Παρέχει πληροφορίες πρόσβασης σε ηλεκτρονικά επιστημονικά περιοδικά και βιβλία</a:t>
            </a:r>
          </a:p>
          <a:p>
            <a:r>
              <a:rPr lang="el-GR" sz="2800" dirty="0" smtClean="0"/>
              <a:t>Έχει εκτενές αναγνωστήριο 200 θέσεων </a:t>
            </a:r>
          </a:p>
        </p:txBody>
      </p:sp>
      <p:pic>
        <p:nvPicPr>
          <p:cNvPr id="1026" name="Picture 2" descr="http://www.teikav.edu.gr/portal/images/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2400"/>
            <a:ext cx="2857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Σιτιση</a:t>
            </a:r>
            <a:r>
              <a:rPr lang="el-GR" dirty="0" smtClean="0"/>
              <a:t> – </a:t>
            </a:r>
            <a:r>
              <a:rPr lang="el-GR" dirty="0" err="1" smtClean="0"/>
              <a:t>Στεγαση</a:t>
            </a:r>
            <a:r>
              <a:rPr lang="el-GR" dirty="0" smtClean="0"/>
              <a:t> - </a:t>
            </a:r>
            <a:r>
              <a:rPr lang="el-GR" dirty="0" err="1" smtClean="0"/>
              <a:t>Υποτροφιεσ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Οι δικαιούχοι σίτισης και στέγασης από το ΔΙΠΑΕ να ελέγξουν το:</a:t>
            </a:r>
          </a:p>
          <a:p>
            <a:pPr>
              <a:buNone/>
            </a:pPr>
            <a:r>
              <a:rPr lang="el-GR" sz="2800" dirty="0" smtClean="0"/>
              <a:t>	</a:t>
            </a:r>
            <a:r>
              <a:rPr lang="en-US" sz="2800" dirty="0" smtClean="0">
                <a:hlinkClick r:id="rId2"/>
              </a:rPr>
              <a:t>https://www.facebook.com/</a:t>
            </a:r>
            <a:r>
              <a:rPr lang="el-GR" sz="2800" dirty="0" smtClean="0">
                <a:hlinkClick r:id="rId2"/>
              </a:rPr>
              <a:t>Τμήμα-Φοιτητικής-Μέριμνας-Πανεπιστημιούπολη-Καβάλας-105843371060354/</a:t>
            </a:r>
            <a:endParaRPr lang="el-GR" sz="2800" dirty="0" smtClean="0"/>
          </a:p>
          <a:p>
            <a:r>
              <a:rPr lang="el-GR" sz="2800" dirty="0" smtClean="0"/>
              <a:t>Θα βρείτε πληροφορίες για τις ημερομηνίες, τα έγγραφα και τις αιτήσεις που θα χρειαστεί να υποβάλλετε όταν δημοσιευτούν οι σχετικές προσκλήσεις/ανακοινώσεις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Οδηγοσ</a:t>
            </a:r>
            <a:r>
              <a:rPr lang="el-GR" dirty="0" smtClean="0"/>
              <a:t> </a:t>
            </a:r>
            <a:r>
              <a:rPr lang="el-GR" dirty="0" err="1" smtClean="0"/>
              <a:t>επιβιωσησ</a:t>
            </a:r>
            <a:r>
              <a:rPr lang="el-GR" dirty="0" smtClean="0"/>
              <a:t> στο </a:t>
            </a:r>
            <a:r>
              <a:rPr lang="el-GR" dirty="0" err="1" smtClean="0"/>
              <a:t>Τμημα</a:t>
            </a:r>
            <a:r>
              <a:rPr lang="el-GR" dirty="0" smtClean="0"/>
              <a:t> </a:t>
            </a:r>
            <a:r>
              <a:rPr lang="el-GR" dirty="0" err="1" smtClean="0"/>
              <a:t>Φυσικησ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Τυπικές υποχρεώσεις απέναντι στο Τμήμα</a:t>
            </a:r>
          </a:p>
          <a:p>
            <a:r>
              <a:rPr lang="el-GR" sz="2800" dirty="0" smtClean="0"/>
              <a:t>Παρακολούθηση της προόδου σας</a:t>
            </a:r>
          </a:p>
          <a:p>
            <a:r>
              <a:rPr lang="el-GR" sz="2800" dirty="0" smtClean="0"/>
              <a:t>Λογαριασμοί </a:t>
            </a:r>
            <a:r>
              <a:rPr lang="en-US" sz="2800" dirty="0" smtClean="0"/>
              <a:t>e-mail/</a:t>
            </a:r>
            <a:r>
              <a:rPr lang="en-US" sz="2800" dirty="0" err="1" smtClean="0"/>
              <a:t>eclass</a:t>
            </a:r>
            <a:endParaRPr lang="en-US" sz="2800" dirty="0" smtClean="0"/>
          </a:p>
          <a:p>
            <a:r>
              <a:rPr lang="en-US" sz="2800" dirty="0" smtClean="0"/>
              <a:t>Online </a:t>
            </a:r>
            <a:r>
              <a:rPr lang="el-GR" sz="2800" dirty="0" smtClean="0"/>
              <a:t>μαθήματα (αν χρειαστεί)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Covid-19</a:t>
            </a:r>
          </a:p>
          <a:p>
            <a:r>
              <a:rPr lang="el-GR" sz="2800" dirty="0" smtClean="0"/>
              <a:t>Πώς θα πάρετε βιβλία</a:t>
            </a:r>
          </a:p>
          <a:p>
            <a:r>
              <a:rPr lang="el-GR" sz="2800" dirty="0" smtClean="0"/>
              <a:t>Αναγνωστήριο/Βιβλιοθήκη</a:t>
            </a:r>
          </a:p>
          <a:p>
            <a:r>
              <a:rPr lang="el-GR" sz="2800" dirty="0" smtClean="0"/>
              <a:t>Τι θα κάνετε για σίτιση/στέγαση</a:t>
            </a:r>
          </a:p>
          <a:p>
            <a:r>
              <a:rPr lang="en-US" sz="2800" dirty="0" smtClean="0"/>
              <a:t>Erasmus</a:t>
            </a:r>
            <a:endParaRPr lang="el-GR" sz="2800" dirty="0" smtClean="0"/>
          </a:p>
          <a:p>
            <a:r>
              <a:rPr lang="el-GR" sz="2800" dirty="0" smtClean="0"/>
              <a:t>Σύμβουλος καθηγητής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Σιτιση</a:t>
            </a:r>
            <a:r>
              <a:rPr lang="el-GR" dirty="0" smtClean="0"/>
              <a:t> – </a:t>
            </a:r>
            <a:r>
              <a:rPr lang="el-GR" dirty="0" err="1" smtClean="0"/>
              <a:t>Στεγαση</a:t>
            </a:r>
            <a:r>
              <a:rPr lang="el-GR" dirty="0" smtClean="0"/>
              <a:t> - </a:t>
            </a:r>
            <a:r>
              <a:rPr lang="el-GR" dirty="0" err="1" smtClean="0"/>
              <a:t>Υποτροφιεσ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ΔΙΠΑΕ χορηγεί ετήσιες υποτροφίες για τους φοιτητές που πληρούν οικονομικά, κοινωνικά και ακαδημαϊκά κριτήρια</a:t>
            </a:r>
          </a:p>
          <a:p>
            <a:r>
              <a:rPr lang="el-GR" sz="2800" dirty="0" smtClean="0"/>
              <a:t>Το ακαδημαϊκό έτος 2020-2021 χορηγήθηκαν συνολικά 20 υποτροφίες στους φοιτητές των τεσσάρων πρώτων ετών σπουδών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Erasmus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Όλοι οι φοιτητές έχουν την δυνατότητα να αξιοποιήσουν το πρόγραμμα μετακινήσεων </a:t>
            </a:r>
            <a:r>
              <a:rPr lang="en-US" sz="2800" dirty="0" smtClean="0"/>
              <a:t>Erasmus </a:t>
            </a:r>
            <a:r>
              <a:rPr lang="el-GR" sz="2800" dirty="0" smtClean="0"/>
              <a:t>στην διάρκεια των σπουδών τους και να επισκεφτούν ίδρυμα του εξωτερικού στο οποίο να μπορούν να παρακολουθήσουν μαθήματα (σε ξένη γλώσσα).</a:t>
            </a:r>
          </a:p>
          <a:p>
            <a:r>
              <a:rPr lang="el-GR" sz="2800" dirty="0" smtClean="0"/>
              <a:t>Πρόγραμμα μετακίνησης υπάρχει ακόμα και για φοιτητές εντός της Ελληνικής επικράτειας.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Erasmus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μετακινήσεις θα σας δώσουν την δυνατότητα να γνωρίσετε άλλα τμήματα, άλλους ανθρώπους, την ζωή, την γλώσσα και τα έθιμα της περιοχής που θα πάτε.</a:t>
            </a:r>
          </a:p>
          <a:p>
            <a:r>
              <a:rPr lang="el-GR" sz="2800" dirty="0" smtClean="0"/>
              <a:t>Αποκτάται εμπειρίες και επαφές χρήσιμες για την μετέπειτα καριέρα σας.</a:t>
            </a:r>
          </a:p>
          <a:p>
            <a:r>
              <a:rPr lang="el-GR" sz="2800" dirty="0" smtClean="0"/>
              <a:t>Έχετε και οικονομική υποστήριξη μέσω του προγράμματος...</a:t>
            </a:r>
            <a:endParaRPr lang="en-US" sz="2800" dirty="0" smtClean="0"/>
          </a:p>
          <a:p>
            <a:pPr algn="ctr">
              <a:buNone/>
            </a:pPr>
            <a:r>
              <a:rPr lang="el-GR" i="1" dirty="0" smtClean="0"/>
              <a:t>Υπεύθυνος επικοινωνίας: Παναγιώτης </a:t>
            </a:r>
            <a:r>
              <a:rPr lang="el-GR" i="1" dirty="0" err="1" smtClean="0"/>
              <a:t>Κόγιας</a:t>
            </a:r>
            <a:r>
              <a:rPr lang="el-GR" i="1" dirty="0" smtClean="0"/>
              <a:t>, </a:t>
            </a:r>
            <a:r>
              <a:rPr lang="en-US" i="1" dirty="0" smtClean="0">
                <a:hlinkClick r:id="rId2"/>
              </a:rPr>
              <a:t>kogias@physics.ihu.gr</a:t>
            </a:r>
            <a:r>
              <a:rPr lang="el-GR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Θεσμόσ</a:t>
            </a:r>
            <a:r>
              <a:rPr lang="el-GR" dirty="0" smtClean="0"/>
              <a:t> Σύμβουλου </a:t>
            </a:r>
            <a:r>
              <a:rPr lang="el-GR" dirty="0" err="1" smtClean="0"/>
              <a:t>καθηγητη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Για οποιοδήποτε πρόβλημα κατά την πορεία της ακαδημαϊκής σας ζωής μπορείτε να ανατρέχετε στον σύμβουλο καθηγητή σας στο Τμήμα.</a:t>
            </a:r>
          </a:p>
          <a:p>
            <a:r>
              <a:rPr lang="el-GR" sz="2800" dirty="0" smtClean="0"/>
              <a:t>Ο Σύμβουλος Καθηγητής θα σας λύσει βασικές απορίες για θέματα μαθημάτων, επικοινωνίας με διδάσκοντες, και κατατοπίσει για θέματα λειτουργίας του Τμήματος και της Γραμματείας.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Θεσμόσ</a:t>
            </a:r>
            <a:r>
              <a:rPr lang="el-GR" dirty="0" smtClean="0"/>
              <a:t> Σύμβουλου </a:t>
            </a:r>
            <a:r>
              <a:rPr lang="el-GR" dirty="0" err="1" smtClean="0"/>
              <a:t>καθηγητη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Για τον θεσμό του Σύμβουλου Καθηγητή επικοινωνήστε μαζί μου στο </a:t>
            </a:r>
            <a:r>
              <a:rPr lang="en-US" sz="2800" dirty="0" smtClean="0"/>
              <a:t>e-mail</a:t>
            </a:r>
            <a:r>
              <a:rPr lang="el-GR" sz="2800" dirty="0" smtClean="0"/>
              <a:t> </a:t>
            </a:r>
            <a:r>
              <a:rPr lang="en-US" sz="2800" dirty="0" smtClean="0">
                <a:hlinkClick r:id="rId2"/>
              </a:rPr>
              <a:t>mmara@physics.ihu.gr</a:t>
            </a:r>
          </a:p>
          <a:p>
            <a:r>
              <a:rPr lang="el-GR" sz="2800" dirty="0" smtClean="0"/>
              <a:t>Θα είμαστε μαζί και στο εργαστήριο υπολογιστών (αυτό το εξάμηνο) και στο μάθημα του προγραμματισμού στο επόμενο.</a:t>
            </a:r>
          </a:p>
          <a:p>
            <a:pPr algn="ctr">
              <a:buNone/>
            </a:pPr>
            <a:endParaRPr lang="el-GR" sz="2800" b="1" dirty="0" smtClean="0"/>
          </a:p>
          <a:p>
            <a:pPr algn="ctr">
              <a:buNone/>
            </a:pPr>
            <a:r>
              <a:rPr lang="el-GR" sz="2800" b="1" dirty="0" smtClean="0"/>
              <a:t>Καλή αρχή, </a:t>
            </a:r>
          </a:p>
          <a:p>
            <a:pPr algn="ctr">
              <a:buNone/>
            </a:pPr>
            <a:r>
              <a:rPr lang="el-GR" sz="2800" b="1" dirty="0" smtClean="0"/>
              <a:t>καλή συνέχεια </a:t>
            </a:r>
          </a:p>
          <a:p>
            <a:pPr algn="ctr">
              <a:buNone/>
            </a:pPr>
            <a:r>
              <a:rPr lang="el-GR" sz="2800" b="1" dirty="0" smtClean="0"/>
              <a:t>και καλές σπουδές.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katopsi_te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3384" cy="6858000"/>
          </a:xfrm>
        </p:spPr>
      </p:pic>
      <p:sp>
        <p:nvSpPr>
          <p:cNvPr id="5" name="4 - TextBox"/>
          <p:cNvSpPr txBox="1"/>
          <p:nvPr/>
        </p:nvSpPr>
        <p:spPr>
          <a:xfrm>
            <a:off x="1600200" y="1640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600200" y="1640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7" name="6 - Θέση περιεχομένου" descr="Paroysiash DIPA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57318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Υποχρεωσεισ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Εγγραφές</a:t>
            </a:r>
          </a:p>
          <a:p>
            <a:pPr lvl="1"/>
            <a:r>
              <a:rPr lang="el-GR" sz="2500" dirty="0" smtClean="0"/>
              <a:t>Η αρχική εγγραφή φέτος ήταν αποκλειστικά ηλεκτρονικά από το </a:t>
            </a:r>
            <a:r>
              <a:rPr lang="en-US" sz="2500" dirty="0" smtClean="0"/>
              <a:t>site </a:t>
            </a:r>
            <a:r>
              <a:rPr lang="el-GR" sz="2500" dirty="0" smtClean="0"/>
              <a:t>του υπουργείου</a:t>
            </a:r>
          </a:p>
          <a:p>
            <a:pPr lvl="1"/>
            <a:r>
              <a:rPr lang="el-GR" sz="2500" dirty="0" smtClean="0"/>
              <a:t>Για την ολοκλήρωση της διαδικασίας έχει βγει επιπλέον ανακοίνωση στο </a:t>
            </a:r>
            <a:r>
              <a:rPr lang="en-US" sz="2500" dirty="0" smtClean="0"/>
              <a:t>site</a:t>
            </a:r>
            <a:r>
              <a:rPr lang="el-GR" sz="2500" dirty="0" smtClean="0"/>
              <a:t> (χθες)</a:t>
            </a:r>
            <a:r>
              <a:rPr lang="en-US" sz="2500" dirty="0" smtClean="0"/>
              <a:t> </a:t>
            </a:r>
            <a:r>
              <a:rPr lang="el-GR" sz="2500" dirty="0" smtClean="0"/>
              <a:t>η οποία εξηγεί ποιες επιπλέον ενέργειες πρέπει να κάνετε.</a:t>
            </a:r>
          </a:p>
          <a:p>
            <a:pPr lvl="1" algn="ctr">
              <a:buNone/>
            </a:pPr>
            <a:r>
              <a:rPr lang="el-GR" sz="2500" i="1" dirty="0" smtClean="0">
                <a:solidFill>
                  <a:srgbClr val="FF0000"/>
                </a:solidFill>
              </a:rPr>
              <a:t>ΔΕΝ ΑΡΚΕΙ η αρχική εγγραφή!!!</a:t>
            </a:r>
          </a:p>
          <a:p>
            <a:r>
              <a:rPr lang="el-GR" sz="2800" dirty="0" smtClean="0"/>
              <a:t>Δηλώσεις μαθημάτων</a:t>
            </a:r>
          </a:p>
          <a:p>
            <a:pPr lvl="1"/>
            <a:r>
              <a:rPr lang="el-GR" sz="2500" dirty="0" smtClean="0"/>
              <a:t>Γίνονται από εσάς μέσω της ηλεκτρονικής γραμματείας</a:t>
            </a:r>
            <a:r>
              <a:rPr lang="en-US" sz="2500" dirty="0" smtClean="0"/>
              <a:t> </a:t>
            </a:r>
          </a:p>
          <a:p>
            <a:pPr lvl="1">
              <a:buNone/>
            </a:pPr>
            <a:r>
              <a:rPr lang="en-US" sz="2500" dirty="0" smtClean="0"/>
              <a:t>	</a:t>
            </a:r>
            <a:r>
              <a:rPr lang="en-US" sz="2800" dirty="0" smtClean="0">
                <a:hlinkClick r:id="rId2"/>
              </a:rPr>
              <a:t>https://e-secretariat.emt.ihu.gr/</a:t>
            </a:r>
            <a:r>
              <a:rPr lang="en-US" sz="2800" dirty="0" smtClean="0"/>
              <a:t> </a:t>
            </a:r>
            <a:endParaRPr lang="el-GR" sz="2500" dirty="0" smtClean="0"/>
          </a:p>
          <a:p>
            <a:endParaRPr lang="el-GR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Υπηρεσιεσ</a:t>
            </a:r>
            <a:r>
              <a:rPr lang="el-GR" dirty="0" smtClean="0"/>
              <a:t> </a:t>
            </a:r>
            <a:r>
              <a:rPr lang="el-GR" dirty="0" err="1" smtClean="0"/>
              <a:t>Γραμματειασ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Γενικές υπηρεσίες γραμματείας</a:t>
            </a:r>
          </a:p>
          <a:p>
            <a:pPr lvl="1"/>
            <a:r>
              <a:rPr lang="el-GR" sz="2500" dirty="0" smtClean="0"/>
              <a:t>Βεβαίωση σπουδών</a:t>
            </a:r>
          </a:p>
          <a:p>
            <a:pPr lvl="1"/>
            <a:r>
              <a:rPr lang="el-GR" sz="2500" dirty="0" smtClean="0"/>
              <a:t>Αναλυτική βαθμολογία σε επίσημη μορφή</a:t>
            </a:r>
          </a:p>
          <a:p>
            <a:r>
              <a:rPr lang="el-GR" sz="2800" dirty="0" smtClean="0"/>
              <a:t>Υπηρεσίες γραμματείας για έλεγχο προόδου</a:t>
            </a:r>
          </a:p>
          <a:p>
            <a:pPr lvl="1"/>
            <a:r>
              <a:rPr lang="el-GR" sz="2500" dirty="0" smtClean="0"/>
              <a:t>Έκδοση </a:t>
            </a:r>
            <a:r>
              <a:rPr lang="el-GR" sz="2500" dirty="0" smtClean="0"/>
              <a:t>πτυχίων</a:t>
            </a:r>
          </a:p>
          <a:p>
            <a:pPr lvl="1"/>
            <a:r>
              <a:rPr lang="el-GR" sz="2500" dirty="0" smtClean="0"/>
              <a:t>Πιστοποιητικό αποφοίτησης</a:t>
            </a:r>
          </a:p>
          <a:p>
            <a:pPr lvl="1"/>
            <a:endParaRPr lang="el-GR" sz="25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Λοιπα</a:t>
            </a:r>
            <a:r>
              <a:rPr lang="el-GR" dirty="0" smtClean="0"/>
              <a:t> </a:t>
            </a:r>
            <a:r>
              <a:rPr lang="el-GR" dirty="0" err="1" smtClean="0"/>
              <a:t>Θεματα</a:t>
            </a:r>
            <a:r>
              <a:rPr lang="el-GR" dirty="0" smtClean="0"/>
              <a:t> για </a:t>
            </a:r>
            <a:r>
              <a:rPr lang="el-GR" dirty="0" err="1" smtClean="0"/>
              <a:t>Γραμματεια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Λοιπές Υπηρεσίες γραμματείας</a:t>
            </a:r>
          </a:p>
          <a:p>
            <a:pPr lvl="1"/>
            <a:r>
              <a:rPr lang="el-GR" sz="2500" dirty="0" smtClean="0"/>
              <a:t>Έλεγχο απαλλαγών από μαθήματα</a:t>
            </a:r>
          </a:p>
          <a:p>
            <a:pPr lvl="1"/>
            <a:r>
              <a:rPr lang="el-GR" sz="2500" dirty="0" smtClean="0"/>
              <a:t>Διεκπεραίωση αίτησης προσωρινής διακοπής και επανέναρξης σπουδών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l-GR" sz="2800" dirty="0" smtClean="0"/>
              <a:t>Η επικοινωνία με γραμματεία να γίνεται μέσω </a:t>
            </a:r>
            <a:r>
              <a:rPr lang="en-US" sz="2800" dirty="0" smtClean="0"/>
              <a:t>email</a:t>
            </a:r>
            <a:r>
              <a:rPr lang="el-GR" sz="2800" dirty="0" smtClean="0"/>
              <a:t> καθώς υπάρχει σοβαρή έλλειψη προσωπικού! (</a:t>
            </a:r>
            <a:r>
              <a:rPr lang="en-US" sz="2800" dirty="0" smtClean="0">
                <a:hlinkClick r:id="rId2"/>
              </a:rPr>
              <a:t>info@physics.ihu.gr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l-GR" sz="2800" dirty="0" smtClean="0"/>
              <a:t>Η Γραμματεία ενημερώνει</a:t>
            </a:r>
            <a:r>
              <a:rPr lang="en-US" sz="2800" dirty="0" smtClean="0"/>
              <a:t> </a:t>
            </a:r>
            <a:r>
              <a:rPr lang="el-GR" sz="2800" dirty="0" smtClean="0"/>
              <a:t>με ανακοινώσεις στην ιστοσελίδα του Τμήματος. </a:t>
            </a:r>
          </a:p>
          <a:p>
            <a:pPr marL="274320" lvl="1" algn="ctr">
              <a:spcBef>
                <a:spcPts val="600"/>
              </a:spcBef>
              <a:buSzPct val="70000"/>
              <a:buNone/>
            </a:pPr>
            <a:r>
              <a:rPr lang="el-GR" sz="2800" i="1" dirty="0" smtClean="0">
                <a:solidFill>
                  <a:srgbClr val="FF0000"/>
                </a:solidFill>
              </a:rPr>
              <a:t>Να ανατρέχετε σε αυτή συχνά</a:t>
            </a:r>
            <a:endParaRPr lang="el-GR" sz="25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Λοιπα</a:t>
            </a:r>
            <a:r>
              <a:rPr lang="el-GR" dirty="0" smtClean="0"/>
              <a:t> </a:t>
            </a:r>
            <a:r>
              <a:rPr lang="el-GR" dirty="0" err="1" smtClean="0"/>
              <a:t>Θεματα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Για την έκδοση της φοιτητικής σας ταυτότητας (πάσο):</a:t>
            </a:r>
          </a:p>
          <a:p>
            <a:pPr>
              <a:buNone/>
            </a:pPr>
            <a:r>
              <a:rPr lang="el-GR" sz="2800" dirty="0" smtClean="0"/>
              <a:t>	</a:t>
            </a:r>
            <a:r>
              <a:rPr lang="en-US" sz="2800" dirty="0" smtClean="0">
                <a:hlinkClick r:id="rId2"/>
              </a:rPr>
              <a:t>https://academicid.minedu.gov.gr/</a:t>
            </a:r>
            <a:r>
              <a:rPr lang="en-US" sz="2800" dirty="0" smtClean="0"/>
              <a:t> </a:t>
            </a:r>
            <a:endParaRPr lang="el-GR" sz="2800" dirty="0" smtClean="0"/>
          </a:p>
          <a:p>
            <a:r>
              <a:rPr lang="el-GR" sz="2800" dirty="0" smtClean="0"/>
              <a:t>Θα υπάρξει σχετική ενημέρωση</a:t>
            </a:r>
            <a:r>
              <a:rPr lang="en-US" sz="2800" dirty="0" smtClean="0"/>
              <a:t>. </a:t>
            </a:r>
            <a:r>
              <a:rPr lang="el-GR" sz="2800" dirty="0" smtClean="0"/>
              <a:t>Απαιτείται ακαδημαϊκή διεύθυνση </a:t>
            </a:r>
            <a:r>
              <a:rPr lang="en-US" sz="2800" dirty="0" smtClean="0"/>
              <a:t>email</a:t>
            </a:r>
            <a:r>
              <a:rPr lang="el-GR" sz="2800" dirty="0" smtClean="0"/>
              <a:t>.</a:t>
            </a:r>
          </a:p>
          <a:p>
            <a:pPr marL="274320" lvl="1" algn="ctr">
              <a:spcBef>
                <a:spcPts val="600"/>
              </a:spcBef>
              <a:buSzPct val="70000"/>
              <a:buNone/>
            </a:pPr>
            <a:endParaRPr lang="el-GR" sz="25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Λογαριασμόσ</a:t>
            </a:r>
            <a:r>
              <a:rPr lang="el-GR" dirty="0" smtClean="0"/>
              <a:t> </a:t>
            </a:r>
            <a:r>
              <a:rPr lang="en-US" cap="none" dirty="0" smtClean="0"/>
              <a:t>e-mail</a:t>
            </a:r>
            <a:r>
              <a:rPr lang="el-GR" dirty="0" smtClean="0"/>
              <a:t> και </a:t>
            </a:r>
            <a:r>
              <a:rPr lang="en-US" cap="none" dirty="0" err="1" smtClean="0"/>
              <a:t>eclass</a:t>
            </a:r>
            <a:endParaRPr lang="el-GR" cap="none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>
            <a:noAutofit/>
          </a:bodyPr>
          <a:lstStyle/>
          <a:p>
            <a:r>
              <a:rPr lang="el-GR" sz="2800" dirty="0" smtClean="0"/>
              <a:t>Λογαριασμοί </a:t>
            </a:r>
            <a:r>
              <a:rPr lang="en-US" sz="2800" dirty="0" smtClean="0"/>
              <a:t>e-mail </a:t>
            </a:r>
            <a:r>
              <a:rPr lang="el-GR" sz="2800" dirty="0" smtClean="0"/>
              <a:t>και </a:t>
            </a:r>
            <a:r>
              <a:rPr lang="en-US" sz="2800" dirty="0" err="1" smtClean="0"/>
              <a:t>eclass</a:t>
            </a:r>
            <a:r>
              <a:rPr lang="en-US" sz="2800" dirty="0" smtClean="0"/>
              <a:t> </a:t>
            </a:r>
            <a:r>
              <a:rPr lang="el-GR" sz="2800" dirty="0" smtClean="0"/>
              <a:t>δίνονται σε όλους τους φοιτητές</a:t>
            </a:r>
            <a:endParaRPr lang="en-US" sz="2800" dirty="0" smtClean="0"/>
          </a:p>
          <a:p>
            <a:pPr lvl="1"/>
            <a:r>
              <a:rPr lang="el-GR" sz="2400" dirty="0" smtClean="0"/>
              <a:t>Ο νέος ιδρυματικός </a:t>
            </a:r>
            <a:r>
              <a:rPr lang="en-US" sz="2400" dirty="0" smtClean="0"/>
              <a:t>e-mail </a:t>
            </a:r>
            <a:r>
              <a:rPr lang="el-GR" sz="2400" dirty="0" smtClean="0"/>
              <a:t>λογαριασμός θα σας σταλεί σύντομα στο δηλωμένο σας </a:t>
            </a:r>
            <a:r>
              <a:rPr lang="en-US" sz="2400" dirty="0" smtClean="0"/>
              <a:t>e-mail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l-GR" sz="2400" dirty="0" smtClean="0">
                <a:sym typeface="Wingdings" pitchFamily="2" charset="2"/>
              </a:rPr>
              <a:t> μορφή λογαριασμού </a:t>
            </a:r>
            <a:r>
              <a:rPr lang="en-US" sz="2400" dirty="0" smtClean="0">
                <a:sym typeface="Wingdings" pitchFamily="2" charset="2"/>
              </a:rPr>
              <a:t>xxxxx@physics.ihu.gr</a:t>
            </a:r>
            <a:endParaRPr lang="el-GR" sz="2400" dirty="0" smtClean="0"/>
          </a:p>
          <a:p>
            <a:pPr lvl="1"/>
            <a:r>
              <a:rPr lang="en-US" sz="2400" dirty="0" smtClean="0"/>
              <a:t>O </a:t>
            </a:r>
            <a:r>
              <a:rPr lang="en-US" sz="2400" dirty="0" err="1" smtClean="0"/>
              <a:t>eclass</a:t>
            </a:r>
            <a:r>
              <a:rPr lang="en-US" sz="2400" dirty="0" smtClean="0"/>
              <a:t> </a:t>
            </a:r>
            <a:r>
              <a:rPr lang="el-GR" sz="2400" dirty="0" smtClean="0"/>
              <a:t>λογαριασμός δημιουργείται ταυτόχρονα</a:t>
            </a:r>
            <a:endParaRPr lang="en-US" sz="2400" dirty="0" smtClean="0"/>
          </a:p>
          <a:p>
            <a:pPr lvl="1"/>
            <a:r>
              <a:rPr lang="el-GR" sz="2400" dirty="0" smtClean="0"/>
              <a:t>Ο </a:t>
            </a:r>
            <a:r>
              <a:rPr lang="en-US" sz="2400" dirty="0" err="1" smtClean="0"/>
              <a:t>eclass</a:t>
            </a:r>
            <a:r>
              <a:rPr lang="en-US" sz="2400" dirty="0" smtClean="0"/>
              <a:t> </a:t>
            </a:r>
            <a:r>
              <a:rPr lang="el-GR" sz="2400" dirty="0" smtClean="0"/>
              <a:t>λογαριασμός θέλει ρυθμίσεις </a:t>
            </a:r>
            <a:r>
              <a:rPr lang="el-GR" sz="2400" i="1" dirty="0" smtClean="0"/>
              <a:t>(θα τις δούμε στο εργαστήριο)</a:t>
            </a:r>
          </a:p>
          <a:p>
            <a:pPr lvl="1"/>
            <a:r>
              <a:rPr lang="el-GR" sz="2400" dirty="0" smtClean="0"/>
              <a:t>Από το </a:t>
            </a:r>
            <a:r>
              <a:rPr lang="en-US" sz="2400" dirty="0" err="1" smtClean="0"/>
              <a:t>eclass</a:t>
            </a:r>
            <a:r>
              <a:rPr lang="el-GR" sz="2400" dirty="0" smtClean="0"/>
              <a:t> θα βρίσκετε υλικό για διάβασμα/εργασίες/τεστ</a:t>
            </a:r>
            <a:r>
              <a:rPr lang="en-US" sz="2400" dirty="0" smtClean="0"/>
              <a:t> </a:t>
            </a:r>
            <a:r>
              <a:rPr lang="el-GR" sz="2400" dirty="0" smtClean="0"/>
              <a:t>κ.α. που ετοιμάζει ο κάθε διδάσκων</a:t>
            </a:r>
            <a:endParaRPr lang="en-US" sz="2400" dirty="0" smtClean="0"/>
          </a:p>
          <a:p>
            <a:endParaRPr lang="el-GR" sz="25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719</TotalTime>
  <Words>763</Words>
  <Application>Microsoft Office PowerPoint</Application>
  <PresentationFormat>Προβολή στην οθόνη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Προεξοχή</vt:lpstr>
      <vt:lpstr>Παρουσιαση Ακαδημαϊκησ ζωησ στο ΔΙ.ΠΑ.Ε.</vt:lpstr>
      <vt:lpstr>Οδηγοσ επιβιωσησ στο Τμημα Φυσικησ</vt:lpstr>
      <vt:lpstr>Διαφάνεια 3</vt:lpstr>
      <vt:lpstr>Διαφάνεια 4</vt:lpstr>
      <vt:lpstr>Υποχρεωσεισ</vt:lpstr>
      <vt:lpstr>Υπηρεσιεσ Γραμματειασ</vt:lpstr>
      <vt:lpstr>Λοιπα Θεματα για Γραμματεια</vt:lpstr>
      <vt:lpstr>Λοιπα Θεματα</vt:lpstr>
      <vt:lpstr>Λογαριασμόσ e-mail και eclass</vt:lpstr>
      <vt:lpstr>Λογαριασμόσ e-mail και eclass</vt:lpstr>
      <vt:lpstr>Online μαθηματα (αν χρειαστεί)</vt:lpstr>
      <vt:lpstr>Covid -19</vt:lpstr>
      <vt:lpstr>Covid -19</vt:lpstr>
      <vt:lpstr>Covid -19</vt:lpstr>
      <vt:lpstr>Ευδοξοσ</vt:lpstr>
      <vt:lpstr>Ευδοξοσ</vt:lpstr>
      <vt:lpstr>Πανεπιστημιακο Γυμναστηριο</vt:lpstr>
      <vt:lpstr>Αναγνωστηριο - Βιβλιοθηκη</vt:lpstr>
      <vt:lpstr>Σιτιση – Στεγαση - Υποτροφιεσ</vt:lpstr>
      <vt:lpstr>Σιτιση – Στεγαση - Υποτροφιεσ</vt:lpstr>
      <vt:lpstr>Erasmus</vt:lpstr>
      <vt:lpstr>Erasmus</vt:lpstr>
      <vt:lpstr>Θεσμόσ Σύμβουλου καθηγητη</vt:lpstr>
      <vt:lpstr>Θεσμόσ Σύμβουλου καθηγητη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mmara</dc:creator>
  <cp:lastModifiedBy>mmara</cp:lastModifiedBy>
  <cp:revision>4</cp:revision>
  <dcterms:created xsi:type="dcterms:W3CDTF">2021-10-04T08:47:41Z</dcterms:created>
  <dcterms:modified xsi:type="dcterms:W3CDTF">2021-10-16T12:37:41Z</dcterms:modified>
</cp:coreProperties>
</file>